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Quicksand" charset="1" panose="00000600000000000000"/>
      <p:regular r:id="rId10"/>
    </p:embeddedFont>
    <p:embeddedFont>
      <p:font typeface="Quicksand Bold" charset="1" panose="00000800000000000000"/>
      <p:regular r:id="rId11"/>
    </p:embeddedFont>
    <p:embeddedFont>
      <p:font typeface="Paytone One" charset="1" panose="000005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80789" y="0"/>
            <a:ext cx="4701724" cy="222263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423086">
            <a:off x="166746" y="-4626437"/>
            <a:ext cx="5323671" cy="785777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124406" y="7950069"/>
            <a:ext cx="5614490" cy="413095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897882">
            <a:off x="15681947" y="7636750"/>
            <a:ext cx="3154705" cy="2291105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89017" y="6978775"/>
            <a:ext cx="5181796" cy="5106425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4142349" y="4133308"/>
            <a:ext cx="10003302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Paytone One"/>
              </a:rPr>
              <a:t>Tutorial 5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4423086">
            <a:off x="-24920" y="-4936755"/>
            <a:ext cx="5323671" cy="78577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27252" y="133272"/>
            <a:ext cx="12121496" cy="1029225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608142" y="437755"/>
            <a:ext cx="11071716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AD5545"/>
                </a:solidFill>
                <a:latin typeface="Paytone One"/>
              </a:rPr>
              <a:t>Todays Tutorial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78464" y="3399770"/>
            <a:ext cx="14131072" cy="4397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79492" indent="-539746" lvl="1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000000"/>
                </a:solidFill>
                <a:latin typeface="Quicksand Bold"/>
              </a:rPr>
              <a:t>Drop in session </a:t>
            </a:r>
          </a:p>
          <a:p>
            <a:pPr>
              <a:lnSpc>
                <a:spcPts val="6999"/>
              </a:lnSpc>
            </a:pPr>
          </a:p>
          <a:p>
            <a:pPr marL="1079492" indent="-539746" lvl="1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000000"/>
                </a:solidFill>
                <a:latin typeface="Quicksand Bold"/>
              </a:rPr>
              <a:t>Keyword Metric Definitions</a:t>
            </a:r>
          </a:p>
          <a:p>
            <a:pPr>
              <a:lnSpc>
                <a:spcPts val="6999"/>
              </a:lnSpc>
            </a:pPr>
          </a:p>
          <a:p>
            <a:pPr marL="1079492" indent="-539746" lvl="1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000000"/>
                </a:solidFill>
                <a:latin typeface="Quicksand Bold"/>
              </a:rPr>
              <a:t>Domain Analysis Metric Definitions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-5252"/>
            <a:ext cx="12121496" cy="102922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-5252"/>
            <a:ext cx="12121496" cy="1029225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27252" y="133272"/>
            <a:ext cx="12121496" cy="1029225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455446" y="3175553"/>
            <a:ext cx="10942400" cy="364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209452" indent="-604726" lvl="1">
              <a:lnSpc>
                <a:spcPts val="5713"/>
              </a:lnSpc>
              <a:buFont typeface="Arial"/>
              <a:buChar char="•"/>
            </a:pPr>
            <a:r>
              <a:rPr lang="en-US" sz="5601">
                <a:solidFill>
                  <a:srgbClr val="000000"/>
                </a:solidFill>
                <a:latin typeface="Quicksand Bold"/>
              </a:rPr>
              <a:t>Due on Friday at 5pm</a:t>
            </a:r>
          </a:p>
          <a:p>
            <a:pPr algn="just">
              <a:lnSpc>
                <a:spcPts val="5713"/>
              </a:lnSpc>
            </a:pPr>
          </a:p>
          <a:p>
            <a:pPr algn="just" marL="1209452" indent="-604726" lvl="1">
              <a:lnSpc>
                <a:spcPts val="5713"/>
              </a:lnSpc>
              <a:buFont typeface="Arial"/>
              <a:buChar char="•"/>
            </a:pPr>
            <a:r>
              <a:rPr lang="en-US" sz="5601">
                <a:solidFill>
                  <a:srgbClr val="000000"/>
                </a:solidFill>
                <a:latin typeface="Quicksand Bold"/>
              </a:rPr>
              <a:t>Worth 30%</a:t>
            </a:r>
          </a:p>
          <a:p>
            <a:pPr algn="just">
              <a:lnSpc>
                <a:spcPts val="5713"/>
              </a:lnSpc>
            </a:pPr>
          </a:p>
          <a:p>
            <a:pPr algn="just" marL="1209452" indent="-604726" lvl="1">
              <a:lnSpc>
                <a:spcPts val="5713"/>
              </a:lnSpc>
              <a:buFont typeface="Arial"/>
              <a:buChar char="•"/>
            </a:pPr>
            <a:r>
              <a:rPr lang="en-US" sz="5601">
                <a:solidFill>
                  <a:srgbClr val="000000"/>
                </a:solidFill>
                <a:latin typeface="Quicksand Bold"/>
              </a:rPr>
              <a:t>Word Count: 1800-2200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45070" y="457926"/>
            <a:ext cx="1179785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AD5545"/>
                </a:solidFill>
                <a:latin typeface="Paytone One"/>
              </a:rPr>
              <a:t>Assignment 2 Brief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-5252"/>
            <a:ext cx="12121496" cy="10292252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227252" y="133272"/>
            <a:ext cx="12121496" cy="1029225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1028700" y="3175553"/>
            <a:ext cx="16230600" cy="364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209452" indent="-604726" lvl="1">
              <a:lnSpc>
                <a:spcPts val="5713"/>
              </a:lnSpc>
              <a:buFont typeface="Arial"/>
              <a:buChar char="•"/>
            </a:pPr>
            <a:r>
              <a:rPr lang="en-US" sz="5601">
                <a:solidFill>
                  <a:srgbClr val="000000"/>
                </a:solidFill>
                <a:latin typeface="Quicksand Bold"/>
              </a:rPr>
              <a:t>Keep working on your assignment, talk in groups about things you find difficult and ask questions.</a:t>
            </a:r>
          </a:p>
          <a:p>
            <a:pPr>
              <a:lnSpc>
                <a:spcPts val="5713"/>
              </a:lnSpc>
            </a:pPr>
          </a:p>
          <a:p>
            <a:pPr marL="1209452" indent="-604726" lvl="1">
              <a:lnSpc>
                <a:spcPts val="5713"/>
              </a:lnSpc>
              <a:buFont typeface="Arial"/>
              <a:buChar char="•"/>
            </a:pPr>
            <a:r>
              <a:rPr lang="en-US" sz="5601">
                <a:solidFill>
                  <a:srgbClr val="000000"/>
                </a:solidFill>
                <a:latin typeface="Quicksand Bold"/>
              </a:rPr>
              <a:t>No tutorial next week! Back in week 11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45070" y="457926"/>
            <a:ext cx="1179785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AD5545"/>
                </a:solidFill>
                <a:latin typeface="Paytone One"/>
              </a:rPr>
              <a:t>To do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39535" y="-2747397"/>
            <a:ext cx="19461855" cy="789089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23486" y="217046"/>
            <a:ext cx="16535814" cy="1451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21"/>
              </a:lnSpc>
            </a:pPr>
            <a:r>
              <a:rPr lang="en-US" sz="8443">
                <a:solidFill>
                  <a:srgbClr val="000000"/>
                </a:solidFill>
                <a:latin typeface="Paytone One Bold"/>
              </a:rPr>
              <a:t>Structure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224886"/>
            <a:ext cx="16535814" cy="1003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1"/>
              </a:lnSpc>
            </a:pPr>
            <a:r>
              <a:rPr lang="en-US" sz="5193">
                <a:solidFill>
                  <a:srgbClr val="000000"/>
                </a:solidFill>
                <a:latin typeface="Quicksand Bold"/>
              </a:rPr>
              <a:t>1.Keyword Analysis</a:t>
            </a:r>
          </a:p>
          <a:p>
            <a:pPr>
              <a:lnSpc>
                <a:spcPts val="7271"/>
              </a:lnSpc>
            </a:pPr>
            <a:r>
              <a:rPr lang="en-US" sz="5193">
                <a:solidFill>
                  <a:srgbClr val="000000"/>
                </a:solidFill>
                <a:latin typeface="Quicksand Bold"/>
              </a:rPr>
              <a:t>2.Competitor Analysis</a:t>
            </a:r>
          </a:p>
          <a:p>
            <a:pPr>
              <a:lnSpc>
                <a:spcPts val="7271"/>
              </a:lnSpc>
            </a:pPr>
            <a:r>
              <a:rPr lang="en-US" sz="5193">
                <a:solidFill>
                  <a:srgbClr val="000000"/>
                </a:solidFill>
                <a:latin typeface="Quicksand"/>
              </a:rPr>
              <a:t>    </a:t>
            </a:r>
            <a:r>
              <a:rPr lang="en-US" sz="5193">
                <a:solidFill>
                  <a:srgbClr val="000000"/>
                </a:solidFill>
                <a:latin typeface="Quicksand Bold"/>
              </a:rPr>
              <a:t>2.1 Competitor 1</a:t>
            </a:r>
          </a:p>
          <a:p>
            <a:pPr>
              <a:lnSpc>
                <a:spcPts val="7271"/>
              </a:lnSpc>
            </a:pPr>
            <a:r>
              <a:rPr lang="en-US" sz="5193">
                <a:solidFill>
                  <a:srgbClr val="000000"/>
                </a:solidFill>
                <a:latin typeface="Quicksand"/>
              </a:rPr>
              <a:t>    </a:t>
            </a:r>
            <a:r>
              <a:rPr lang="en-US" sz="5193">
                <a:solidFill>
                  <a:srgbClr val="000000"/>
                </a:solidFill>
                <a:latin typeface="Quicksand Bold"/>
              </a:rPr>
              <a:t>2.2 Competitor 2</a:t>
            </a:r>
          </a:p>
          <a:p>
            <a:pPr>
              <a:lnSpc>
                <a:spcPts val="7271"/>
              </a:lnSpc>
            </a:pPr>
            <a:r>
              <a:rPr lang="en-US" sz="5193">
                <a:solidFill>
                  <a:srgbClr val="000000"/>
                </a:solidFill>
                <a:latin typeface="Quicksand"/>
              </a:rPr>
              <a:t>    </a:t>
            </a:r>
            <a:r>
              <a:rPr lang="en-US" sz="5193">
                <a:solidFill>
                  <a:srgbClr val="000000"/>
                </a:solidFill>
                <a:latin typeface="Quicksand Bold"/>
              </a:rPr>
              <a:t>2.3 Competitor 3 etc</a:t>
            </a:r>
          </a:p>
          <a:p>
            <a:pPr>
              <a:lnSpc>
                <a:spcPts val="7271"/>
              </a:lnSpc>
            </a:pPr>
            <a:r>
              <a:rPr lang="en-US" sz="5193">
                <a:solidFill>
                  <a:srgbClr val="000000"/>
                </a:solidFill>
                <a:latin typeface="Quicksand Bold"/>
              </a:rPr>
              <a:t>3. Self Reflective Discussion</a:t>
            </a:r>
          </a:p>
          <a:p>
            <a:pPr>
              <a:lnSpc>
                <a:spcPts val="7271"/>
              </a:lnSpc>
            </a:pPr>
            <a:r>
              <a:rPr lang="en-US" sz="5193">
                <a:solidFill>
                  <a:srgbClr val="000000"/>
                </a:solidFill>
                <a:latin typeface="Quicksand Bold"/>
              </a:rPr>
              <a:t>4. Digital Marketing Plan</a:t>
            </a:r>
          </a:p>
          <a:p>
            <a:pPr>
              <a:lnSpc>
                <a:spcPts val="7271"/>
              </a:lnSpc>
            </a:pPr>
          </a:p>
          <a:p>
            <a:pPr>
              <a:lnSpc>
                <a:spcPts val="7271"/>
              </a:lnSpc>
            </a:pPr>
          </a:p>
          <a:p>
            <a:pPr>
              <a:lnSpc>
                <a:spcPts val="7271"/>
              </a:lnSpc>
            </a:pPr>
          </a:p>
          <a:p>
            <a:pPr>
              <a:lnSpc>
                <a:spcPts val="7271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173855" y="-2556703"/>
            <a:ext cx="19461855" cy="789089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838168" y="519748"/>
            <a:ext cx="830644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Paytone One Bold"/>
              </a:rPr>
              <a:t>FAQs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76093" y="2430324"/>
            <a:ext cx="16535814" cy="8281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 Bold"/>
              </a:rPr>
              <a:t>Do I need to have 3 keyword tables?</a:t>
            </a: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"/>
              </a:rPr>
              <a:t>No, the exemplars are old and the brief has since changed, you only need to include 1 keyword table with 10 keywords.</a:t>
            </a: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 Bold"/>
              </a:rPr>
              <a:t>Will I get marked down if I use 3 keyword tables?</a:t>
            </a: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"/>
              </a:rPr>
              <a:t>No</a:t>
            </a: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 Bold"/>
              </a:rPr>
              <a:t>I can't find any NZ stats can I use US stats?</a:t>
            </a: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"/>
              </a:rPr>
              <a:t>Yes, that's fine, but does the US match your target market? would another country (like AU/UK) share similar consumption to New Zealand consumers? </a:t>
            </a: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39535" y="-2747397"/>
            <a:ext cx="19461855" cy="789089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838168" y="519748"/>
            <a:ext cx="8306449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Paytone One Bold"/>
              </a:rPr>
              <a:t>FAQs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76093" y="2168105"/>
            <a:ext cx="16535814" cy="7643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 Bold"/>
              </a:rPr>
              <a:t>I can't find any realistic competitors with low authority scores?</a:t>
            </a: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"/>
              </a:rPr>
              <a:t>Think broader, what category does your offering come under? For example: Selling vegan cookies? Use a competitor who sells normal cookies etc</a:t>
            </a: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"/>
              </a:rPr>
              <a:t>If you can't find a 3rd competitor you can just use 2.</a:t>
            </a: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"/>
              </a:rPr>
              <a:t>Extra (but not necessary): For a 3rd/4th competitor use an unrealistic one and discuss why they aren't a realistic competitor.</a:t>
            </a: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39535" y="-2747397"/>
            <a:ext cx="19461855" cy="789089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002414" y="-171450"/>
            <a:ext cx="9734023" cy="1451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21"/>
              </a:lnSpc>
            </a:pPr>
            <a:r>
              <a:rPr lang="en-US" sz="8443">
                <a:solidFill>
                  <a:srgbClr val="000000"/>
                </a:solidFill>
                <a:latin typeface="Paytone One Bold"/>
              </a:rPr>
              <a:t>Keyword Metrics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23486" y="1204208"/>
            <a:ext cx="16535814" cy="114720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 Bold"/>
              </a:rPr>
              <a:t>Search Volume (SV): </a:t>
            </a:r>
            <a:r>
              <a:rPr lang="en-US" sz="3593">
                <a:solidFill>
                  <a:srgbClr val="000000"/>
                </a:solidFill>
                <a:latin typeface="Quicksand"/>
              </a:rPr>
              <a:t>The average number of monthly searches for the keyword in the last 12 months. The higher, the better as this means more people are searching for this keyword.</a:t>
            </a: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 Bold"/>
              </a:rPr>
              <a:t>Keyword Difficulty (KD): </a:t>
            </a:r>
            <a:r>
              <a:rPr lang="en-US" sz="3593">
                <a:solidFill>
                  <a:srgbClr val="000000"/>
                </a:solidFill>
                <a:latin typeface="Quicksand"/>
              </a:rPr>
              <a:t>How difficult it would be to rank organically in the google top 10. The more relevant your website is to the keyword increases your chance of ranking higher</a:t>
            </a: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 Bold"/>
              </a:rPr>
              <a:t>Cost-Per-Click (CPC): </a:t>
            </a:r>
            <a:r>
              <a:rPr lang="en-US" sz="3593">
                <a:solidFill>
                  <a:srgbClr val="000000"/>
                </a:solidFill>
                <a:latin typeface="Quicksand"/>
              </a:rPr>
              <a:t>Average price (in USD if you haven't changed it) advertisers pay when someone clicks on an advert.</a:t>
            </a: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 Bold"/>
              </a:rPr>
              <a:t>Competitive Density (Com) </a:t>
            </a:r>
            <a:r>
              <a:rPr lang="en-US" sz="3593">
                <a:solidFill>
                  <a:srgbClr val="000000"/>
                </a:solidFill>
                <a:latin typeface="Quicksand"/>
              </a:rPr>
              <a:t>: The level of competition between advertisers bidding on the keyword. Measured between 0 and 1.0, 1.0 is the most difficult to rank for as there are a lot of advertisers bidding on this keywords.</a:t>
            </a: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739535" y="-2747397"/>
            <a:ext cx="19461855" cy="789089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23486" y="-171450"/>
            <a:ext cx="16535814" cy="1451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21"/>
              </a:lnSpc>
            </a:pPr>
            <a:r>
              <a:rPr lang="en-US" sz="8443">
                <a:solidFill>
                  <a:srgbClr val="000000"/>
                </a:solidFill>
                <a:latin typeface="Paytone One Bold"/>
              </a:rPr>
              <a:t>Domain Analysis Metrics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23486" y="1204208"/>
            <a:ext cx="16535814" cy="10833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 Bold"/>
              </a:rPr>
              <a:t>Authority Score (AS): </a:t>
            </a:r>
            <a:r>
              <a:rPr lang="en-US" sz="3593">
                <a:solidFill>
                  <a:srgbClr val="000000"/>
                </a:solidFill>
                <a:latin typeface="Quicksand"/>
              </a:rPr>
              <a:t>Measures a domains reputation/credibility, through backlinks, organic search traffic and authenticity.</a:t>
            </a: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 Bold"/>
              </a:rPr>
              <a:t>Organic Search Traffic (OST): </a:t>
            </a:r>
            <a:r>
              <a:rPr lang="en-US" sz="3593">
                <a:solidFill>
                  <a:srgbClr val="000000"/>
                </a:solidFill>
                <a:latin typeface="Quicksand"/>
              </a:rPr>
              <a:t>How much traffic goes through the domain organically.</a:t>
            </a: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 Bold"/>
              </a:rPr>
              <a:t>Paid Search Traffic (PST): </a:t>
            </a:r>
            <a:r>
              <a:rPr lang="en-US" sz="3593">
                <a:solidFill>
                  <a:srgbClr val="000000"/>
                </a:solidFill>
                <a:latin typeface="Quicksand"/>
              </a:rPr>
              <a:t>How much traffic goes through the domain from paid advertising.</a:t>
            </a: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 Bold"/>
              </a:rPr>
              <a:t>Backlinks:</a:t>
            </a:r>
            <a:r>
              <a:rPr lang="en-US" sz="3593">
                <a:solidFill>
                  <a:srgbClr val="000000"/>
                </a:solidFill>
                <a:latin typeface="Quicksand"/>
              </a:rPr>
              <a:t> Other websites that have a link to the domain you're analysing (how many people are talking about that website)</a:t>
            </a: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  <a:r>
              <a:rPr lang="en-US" sz="3593">
                <a:solidFill>
                  <a:srgbClr val="000000"/>
                </a:solidFill>
                <a:latin typeface="Quicksand Bold"/>
              </a:rPr>
              <a:t>Average Visit Duration (AVD): </a:t>
            </a:r>
            <a:r>
              <a:rPr lang="en-US" sz="3593">
                <a:solidFill>
                  <a:srgbClr val="000000"/>
                </a:solidFill>
                <a:latin typeface="Quicksand"/>
              </a:rPr>
              <a:t>How long a user spends on the website.</a:t>
            </a: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</a:p>
          <a:p>
            <a:pPr>
              <a:lnSpc>
                <a:spcPts val="5031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DAFihYao9Jk</dc:identifier>
  <dcterms:modified xsi:type="dcterms:W3CDTF">2011-08-01T06:04:30Z</dcterms:modified>
  <cp:revision>1</cp:revision>
  <dc:title>Tutorial 5</dc:title>
</cp:coreProperties>
</file>